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BAFCC3-B367-470A-9FD6-F105F22D7FB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207639-C0B0-47B9-9C97-57D382B17374}">
      <dgm:prSet phldrT="[Text]"/>
      <dgm:spPr/>
      <dgm:t>
        <a:bodyPr/>
        <a:lstStyle/>
        <a:p>
          <a:r>
            <a:rPr lang="en-US" dirty="0" smtClean="0"/>
            <a:t>Lead High-Level, Text-Based Discussions</a:t>
          </a:r>
          <a:endParaRPr lang="en-US" dirty="0"/>
        </a:p>
      </dgm:t>
    </dgm:pt>
    <dgm:pt modelId="{12BE18B9-662A-46D8-A2E5-C0CB8E20D797}" type="parTrans" cxnId="{7BB028F2-A54B-48B5-A3A2-693D0C27DCC4}">
      <dgm:prSet/>
      <dgm:spPr/>
      <dgm:t>
        <a:bodyPr/>
        <a:lstStyle/>
        <a:p>
          <a:endParaRPr lang="en-US"/>
        </a:p>
      </dgm:t>
    </dgm:pt>
    <dgm:pt modelId="{DB6DA9CC-7CEC-46BF-822C-F0770CFE9795}" type="sibTrans" cxnId="{7BB028F2-A54B-48B5-A3A2-693D0C27DCC4}">
      <dgm:prSet/>
      <dgm:spPr/>
      <dgm:t>
        <a:bodyPr/>
        <a:lstStyle/>
        <a:p>
          <a:endParaRPr lang="en-US"/>
        </a:p>
      </dgm:t>
    </dgm:pt>
    <dgm:pt modelId="{7AF57F09-C4E7-4D5D-9A9A-39657242D146}">
      <dgm:prSet phldrT="[Text]"/>
      <dgm:spPr/>
      <dgm:t>
        <a:bodyPr/>
        <a:lstStyle/>
        <a:p>
          <a:r>
            <a:rPr lang="en-US" dirty="0" smtClean="0"/>
            <a:t>Focus on Process, Not Just Content</a:t>
          </a:r>
          <a:endParaRPr lang="en-US" dirty="0"/>
        </a:p>
      </dgm:t>
    </dgm:pt>
    <dgm:pt modelId="{5F4A7ECC-5816-4688-B573-7E2E1D76D163}" type="parTrans" cxnId="{D464A30E-FAE6-42F7-9A03-B254D50BA435}">
      <dgm:prSet/>
      <dgm:spPr/>
      <dgm:t>
        <a:bodyPr/>
        <a:lstStyle/>
        <a:p>
          <a:endParaRPr lang="en-US"/>
        </a:p>
      </dgm:t>
    </dgm:pt>
    <dgm:pt modelId="{AE8A974A-57B1-48DC-9D4F-0D73FF384470}" type="sibTrans" cxnId="{D464A30E-FAE6-42F7-9A03-B254D50BA435}">
      <dgm:prSet/>
      <dgm:spPr/>
      <dgm:t>
        <a:bodyPr/>
        <a:lstStyle/>
        <a:p>
          <a:endParaRPr lang="en-US"/>
        </a:p>
      </dgm:t>
    </dgm:pt>
    <dgm:pt modelId="{DE87991E-1CE1-434F-8AE7-8C2A33CC8999}">
      <dgm:prSet phldrT="[Text]"/>
      <dgm:spPr/>
      <dgm:t>
        <a:bodyPr/>
        <a:lstStyle/>
        <a:p>
          <a:r>
            <a:rPr lang="en-US" dirty="0" smtClean="0"/>
            <a:t>Create Assignments for Real Audiences and With Real Purposes</a:t>
          </a:r>
          <a:endParaRPr lang="en-US" dirty="0"/>
        </a:p>
      </dgm:t>
    </dgm:pt>
    <dgm:pt modelId="{1843FAF0-448C-45D4-9076-9A9BC4065EBD}" type="parTrans" cxnId="{66419820-ADB2-49EE-8ABD-4CA8D2B0352A}">
      <dgm:prSet/>
      <dgm:spPr/>
      <dgm:t>
        <a:bodyPr/>
        <a:lstStyle/>
        <a:p>
          <a:endParaRPr lang="en-US"/>
        </a:p>
      </dgm:t>
    </dgm:pt>
    <dgm:pt modelId="{807929B9-600B-4096-B680-73AB40F642EA}" type="sibTrans" cxnId="{66419820-ADB2-49EE-8ABD-4CA8D2B0352A}">
      <dgm:prSet/>
      <dgm:spPr/>
      <dgm:t>
        <a:bodyPr/>
        <a:lstStyle/>
        <a:p>
          <a:endParaRPr lang="en-US"/>
        </a:p>
      </dgm:t>
    </dgm:pt>
    <dgm:pt modelId="{CB4992E9-7C0C-432E-8BAC-A3E3D9251D5B}" type="pres">
      <dgm:prSet presAssocID="{FCBAFCC3-B367-470A-9FD6-F105F22D7F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0252CD-A5CD-449C-8626-AFED70DA7BA0}" type="pres">
      <dgm:prSet presAssocID="{9A207639-C0B0-47B9-9C97-57D382B17374}" presName="parentLin" presStyleCnt="0"/>
      <dgm:spPr/>
    </dgm:pt>
    <dgm:pt modelId="{9773E1E3-DCB3-4511-921B-3E9B30468EA1}" type="pres">
      <dgm:prSet presAssocID="{9A207639-C0B0-47B9-9C97-57D382B1737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1625CD6-6BCC-4582-BE50-A42E1DFB831A}" type="pres">
      <dgm:prSet presAssocID="{9A207639-C0B0-47B9-9C97-57D382B17374}" presName="parentText" presStyleLbl="node1" presStyleIdx="0" presStyleCnt="3" custScaleX="1317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8FE9C-1A55-44AC-8F34-99CE253E5E30}" type="pres">
      <dgm:prSet presAssocID="{9A207639-C0B0-47B9-9C97-57D382B17374}" presName="negativeSpace" presStyleCnt="0"/>
      <dgm:spPr/>
    </dgm:pt>
    <dgm:pt modelId="{6332FA39-1D18-450D-ABC6-DFAD9BC1B708}" type="pres">
      <dgm:prSet presAssocID="{9A207639-C0B0-47B9-9C97-57D382B17374}" presName="childText" presStyleLbl="conFgAcc1" presStyleIdx="0" presStyleCnt="3">
        <dgm:presLayoutVars>
          <dgm:bulletEnabled val="1"/>
        </dgm:presLayoutVars>
      </dgm:prSet>
      <dgm:spPr/>
    </dgm:pt>
    <dgm:pt modelId="{0F88CF5C-193E-4AEC-ADA2-8BE298520765}" type="pres">
      <dgm:prSet presAssocID="{DB6DA9CC-7CEC-46BF-822C-F0770CFE9795}" presName="spaceBetweenRectangles" presStyleCnt="0"/>
      <dgm:spPr/>
    </dgm:pt>
    <dgm:pt modelId="{CC544CC7-005C-4B2B-B9EE-F676653FD266}" type="pres">
      <dgm:prSet presAssocID="{7AF57F09-C4E7-4D5D-9A9A-39657242D146}" presName="parentLin" presStyleCnt="0"/>
      <dgm:spPr/>
    </dgm:pt>
    <dgm:pt modelId="{946F9727-21F1-470B-9AEB-9138C5B4B024}" type="pres">
      <dgm:prSet presAssocID="{7AF57F09-C4E7-4D5D-9A9A-39657242D14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B52C1D4-E4DD-4DB3-AEAF-08D8A5F7E009}" type="pres">
      <dgm:prSet presAssocID="{7AF57F09-C4E7-4D5D-9A9A-39657242D14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6F4A2-0D3B-4C1E-AAB5-E86A7B97924C}" type="pres">
      <dgm:prSet presAssocID="{7AF57F09-C4E7-4D5D-9A9A-39657242D146}" presName="negativeSpace" presStyleCnt="0"/>
      <dgm:spPr/>
    </dgm:pt>
    <dgm:pt modelId="{8F3EAC50-7550-41BA-B68E-B99D6CC627C7}" type="pres">
      <dgm:prSet presAssocID="{7AF57F09-C4E7-4D5D-9A9A-39657242D146}" presName="childText" presStyleLbl="conFgAcc1" presStyleIdx="1" presStyleCnt="3">
        <dgm:presLayoutVars>
          <dgm:bulletEnabled val="1"/>
        </dgm:presLayoutVars>
      </dgm:prSet>
      <dgm:spPr/>
    </dgm:pt>
    <dgm:pt modelId="{B73AABF6-737B-4CB8-8280-360736464C72}" type="pres">
      <dgm:prSet presAssocID="{AE8A974A-57B1-48DC-9D4F-0D73FF384470}" presName="spaceBetweenRectangles" presStyleCnt="0"/>
      <dgm:spPr/>
    </dgm:pt>
    <dgm:pt modelId="{EF7F5A5A-80C1-4FFC-A470-C9961C9FD1DA}" type="pres">
      <dgm:prSet presAssocID="{DE87991E-1CE1-434F-8AE7-8C2A33CC8999}" presName="parentLin" presStyleCnt="0"/>
      <dgm:spPr/>
    </dgm:pt>
    <dgm:pt modelId="{84D95FF0-AACF-4626-B3F6-50ED695CFB1D}" type="pres">
      <dgm:prSet presAssocID="{DE87991E-1CE1-434F-8AE7-8C2A33CC899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0F6A9B2-629E-4460-90E0-0AF47D621AD3}" type="pres">
      <dgm:prSet presAssocID="{DE87991E-1CE1-434F-8AE7-8C2A33CC8999}" presName="parentText" presStyleLbl="node1" presStyleIdx="2" presStyleCnt="3" custScaleX="1396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2BC50-8A84-4730-90C9-100382333BF4}" type="pres">
      <dgm:prSet presAssocID="{DE87991E-1CE1-434F-8AE7-8C2A33CC8999}" presName="negativeSpace" presStyleCnt="0"/>
      <dgm:spPr/>
    </dgm:pt>
    <dgm:pt modelId="{096ADA14-EEBA-40EC-AF9D-B059C16CBAFC}" type="pres">
      <dgm:prSet presAssocID="{DE87991E-1CE1-434F-8AE7-8C2A33CC899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4FE070D-5D51-4260-A1EA-9F7D2F5EAD50}" type="presOf" srcId="{9A207639-C0B0-47B9-9C97-57D382B17374}" destId="{E1625CD6-6BCC-4582-BE50-A42E1DFB831A}" srcOrd="1" destOrd="0" presId="urn:microsoft.com/office/officeart/2005/8/layout/list1"/>
    <dgm:cxn modelId="{C071C2BD-F41D-4313-BE9C-9257C82E3930}" type="presOf" srcId="{7AF57F09-C4E7-4D5D-9A9A-39657242D146}" destId="{1B52C1D4-E4DD-4DB3-AEAF-08D8A5F7E009}" srcOrd="1" destOrd="0" presId="urn:microsoft.com/office/officeart/2005/8/layout/list1"/>
    <dgm:cxn modelId="{9D387E57-0B04-4F69-9BCC-C645E8A2500C}" type="presOf" srcId="{FCBAFCC3-B367-470A-9FD6-F105F22D7FB5}" destId="{CB4992E9-7C0C-432E-8BAC-A3E3D9251D5B}" srcOrd="0" destOrd="0" presId="urn:microsoft.com/office/officeart/2005/8/layout/list1"/>
    <dgm:cxn modelId="{7BB028F2-A54B-48B5-A3A2-693D0C27DCC4}" srcId="{FCBAFCC3-B367-470A-9FD6-F105F22D7FB5}" destId="{9A207639-C0B0-47B9-9C97-57D382B17374}" srcOrd="0" destOrd="0" parTransId="{12BE18B9-662A-46D8-A2E5-C0CB8E20D797}" sibTransId="{DB6DA9CC-7CEC-46BF-822C-F0770CFE9795}"/>
    <dgm:cxn modelId="{887391D0-4BB2-4232-9E9E-BDC40E203E4A}" type="presOf" srcId="{7AF57F09-C4E7-4D5D-9A9A-39657242D146}" destId="{946F9727-21F1-470B-9AEB-9138C5B4B024}" srcOrd="0" destOrd="0" presId="urn:microsoft.com/office/officeart/2005/8/layout/list1"/>
    <dgm:cxn modelId="{AE059209-5E75-4A2E-845E-E8BF2C394DE9}" type="presOf" srcId="{9A207639-C0B0-47B9-9C97-57D382B17374}" destId="{9773E1E3-DCB3-4511-921B-3E9B30468EA1}" srcOrd="0" destOrd="0" presId="urn:microsoft.com/office/officeart/2005/8/layout/list1"/>
    <dgm:cxn modelId="{49B6A9AE-94EE-4EFC-9688-E098070233E6}" type="presOf" srcId="{DE87991E-1CE1-434F-8AE7-8C2A33CC8999}" destId="{84D95FF0-AACF-4626-B3F6-50ED695CFB1D}" srcOrd="0" destOrd="0" presId="urn:microsoft.com/office/officeart/2005/8/layout/list1"/>
    <dgm:cxn modelId="{D464A30E-FAE6-42F7-9A03-B254D50BA435}" srcId="{FCBAFCC3-B367-470A-9FD6-F105F22D7FB5}" destId="{7AF57F09-C4E7-4D5D-9A9A-39657242D146}" srcOrd="1" destOrd="0" parTransId="{5F4A7ECC-5816-4688-B573-7E2E1D76D163}" sibTransId="{AE8A974A-57B1-48DC-9D4F-0D73FF384470}"/>
    <dgm:cxn modelId="{75378DFF-CDB4-43D4-8C6B-AEE5A9714EF9}" type="presOf" srcId="{DE87991E-1CE1-434F-8AE7-8C2A33CC8999}" destId="{B0F6A9B2-629E-4460-90E0-0AF47D621AD3}" srcOrd="1" destOrd="0" presId="urn:microsoft.com/office/officeart/2005/8/layout/list1"/>
    <dgm:cxn modelId="{66419820-ADB2-49EE-8ABD-4CA8D2B0352A}" srcId="{FCBAFCC3-B367-470A-9FD6-F105F22D7FB5}" destId="{DE87991E-1CE1-434F-8AE7-8C2A33CC8999}" srcOrd="2" destOrd="0" parTransId="{1843FAF0-448C-45D4-9076-9A9BC4065EBD}" sibTransId="{807929B9-600B-4096-B680-73AB40F642EA}"/>
    <dgm:cxn modelId="{C1F8A6E6-C279-4245-8133-675C7021C53C}" type="presParOf" srcId="{CB4992E9-7C0C-432E-8BAC-A3E3D9251D5B}" destId="{1D0252CD-A5CD-449C-8626-AFED70DA7BA0}" srcOrd="0" destOrd="0" presId="urn:microsoft.com/office/officeart/2005/8/layout/list1"/>
    <dgm:cxn modelId="{B664C781-C244-4545-814D-420FE4AD985E}" type="presParOf" srcId="{1D0252CD-A5CD-449C-8626-AFED70DA7BA0}" destId="{9773E1E3-DCB3-4511-921B-3E9B30468EA1}" srcOrd="0" destOrd="0" presId="urn:microsoft.com/office/officeart/2005/8/layout/list1"/>
    <dgm:cxn modelId="{7F3514EB-FA80-48ED-A74C-8E24CBB6D6EB}" type="presParOf" srcId="{1D0252CD-A5CD-449C-8626-AFED70DA7BA0}" destId="{E1625CD6-6BCC-4582-BE50-A42E1DFB831A}" srcOrd="1" destOrd="0" presId="urn:microsoft.com/office/officeart/2005/8/layout/list1"/>
    <dgm:cxn modelId="{C0F3ACFB-FEEB-4E88-B597-EB6E796B733F}" type="presParOf" srcId="{CB4992E9-7C0C-432E-8BAC-A3E3D9251D5B}" destId="{DCD8FE9C-1A55-44AC-8F34-99CE253E5E30}" srcOrd="1" destOrd="0" presId="urn:microsoft.com/office/officeart/2005/8/layout/list1"/>
    <dgm:cxn modelId="{45A6A977-A41F-4D50-A401-65DAB2FADB63}" type="presParOf" srcId="{CB4992E9-7C0C-432E-8BAC-A3E3D9251D5B}" destId="{6332FA39-1D18-450D-ABC6-DFAD9BC1B708}" srcOrd="2" destOrd="0" presId="urn:microsoft.com/office/officeart/2005/8/layout/list1"/>
    <dgm:cxn modelId="{2395106E-BD4A-47B5-BA33-6586808DA7C6}" type="presParOf" srcId="{CB4992E9-7C0C-432E-8BAC-A3E3D9251D5B}" destId="{0F88CF5C-193E-4AEC-ADA2-8BE298520765}" srcOrd="3" destOrd="0" presId="urn:microsoft.com/office/officeart/2005/8/layout/list1"/>
    <dgm:cxn modelId="{2F03260F-4DD9-4E6F-8433-F9300E1FFC2D}" type="presParOf" srcId="{CB4992E9-7C0C-432E-8BAC-A3E3D9251D5B}" destId="{CC544CC7-005C-4B2B-B9EE-F676653FD266}" srcOrd="4" destOrd="0" presId="urn:microsoft.com/office/officeart/2005/8/layout/list1"/>
    <dgm:cxn modelId="{4212C067-7E17-4091-81C6-41953017F58E}" type="presParOf" srcId="{CC544CC7-005C-4B2B-B9EE-F676653FD266}" destId="{946F9727-21F1-470B-9AEB-9138C5B4B024}" srcOrd="0" destOrd="0" presId="urn:microsoft.com/office/officeart/2005/8/layout/list1"/>
    <dgm:cxn modelId="{D8DF21F8-15DD-498A-8C90-5C1C1BF71736}" type="presParOf" srcId="{CC544CC7-005C-4B2B-B9EE-F676653FD266}" destId="{1B52C1D4-E4DD-4DB3-AEAF-08D8A5F7E009}" srcOrd="1" destOrd="0" presId="urn:microsoft.com/office/officeart/2005/8/layout/list1"/>
    <dgm:cxn modelId="{5E9C1B2D-CA9C-4161-BCED-01F17B2A29B3}" type="presParOf" srcId="{CB4992E9-7C0C-432E-8BAC-A3E3D9251D5B}" destId="{EFE6F4A2-0D3B-4C1E-AAB5-E86A7B97924C}" srcOrd="5" destOrd="0" presId="urn:microsoft.com/office/officeart/2005/8/layout/list1"/>
    <dgm:cxn modelId="{A2CF0F62-01B8-4B0A-BA57-1A20CBC17182}" type="presParOf" srcId="{CB4992E9-7C0C-432E-8BAC-A3E3D9251D5B}" destId="{8F3EAC50-7550-41BA-B68E-B99D6CC627C7}" srcOrd="6" destOrd="0" presId="urn:microsoft.com/office/officeart/2005/8/layout/list1"/>
    <dgm:cxn modelId="{3E177001-F36D-40E0-B08B-2EB96DE2C94C}" type="presParOf" srcId="{CB4992E9-7C0C-432E-8BAC-A3E3D9251D5B}" destId="{B73AABF6-737B-4CB8-8280-360736464C72}" srcOrd="7" destOrd="0" presId="urn:microsoft.com/office/officeart/2005/8/layout/list1"/>
    <dgm:cxn modelId="{3F282B08-6029-46C1-8DBF-3E6742EA2590}" type="presParOf" srcId="{CB4992E9-7C0C-432E-8BAC-A3E3D9251D5B}" destId="{EF7F5A5A-80C1-4FFC-A470-C9961C9FD1DA}" srcOrd="8" destOrd="0" presId="urn:microsoft.com/office/officeart/2005/8/layout/list1"/>
    <dgm:cxn modelId="{B792B25D-BB53-4FA4-8D7C-B667FC0073B2}" type="presParOf" srcId="{EF7F5A5A-80C1-4FFC-A470-C9961C9FD1DA}" destId="{84D95FF0-AACF-4626-B3F6-50ED695CFB1D}" srcOrd="0" destOrd="0" presId="urn:microsoft.com/office/officeart/2005/8/layout/list1"/>
    <dgm:cxn modelId="{83E725FC-BB6D-45A2-BDE9-C225667697A2}" type="presParOf" srcId="{EF7F5A5A-80C1-4FFC-A470-C9961C9FD1DA}" destId="{B0F6A9B2-629E-4460-90E0-0AF47D621AD3}" srcOrd="1" destOrd="0" presId="urn:microsoft.com/office/officeart/2005/8/layout/list1"/>
    <dgm:cxn modelId="{1F001D3A-8445-46B5-B063-F5678A21B2CD}" type="presParOf" srcId="{CB4992E9-7C0C-432E-8BAC-A3E3D9251D5B}" destId="{9D02BC50-8A84-4730-90C9-100382333BF4}" srcOrd="9" destOrd="0" presId="urn:microsoft.com/office/officeart/2005/8/layout/list1"/>
    <dgm:cxn modelId="{6503D8A4-02B6-4FEC-BC50-AF4060D1BD73}" type="presParOf" srcId="{CB4992E9-7C0C-432E-8BAC-A3E3D9251D5B}" destId="{096ADA14-EEBA-40EC-AF9D-B059C16CBAF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51B632-0C87-44DB-B6CA-9D459576912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488971-7C8E-474D-956F-CF71415BD1D2}">
      <dgm:prSet phldrT="[Text]"/>
      <dgm:spPr/>
      <dgm:t>
        <a:bodyPr/>
        <a:lstStyle/>
        <a:p>
          <a:r>
            <a:rPr lang="en-US" dirty="0" smtClean="0"/>
            <a:t>Teach Argument, Not Persuasion</a:t>
          </a:r>
          <a:endParaRPr lang="en-US" dirty="0"/>
        </a:p>
      </dgm:t>
    </dgm:pt>
    <dgm:pt modelId="{2A18D48E-6997-4828-B701-A82D254EC032}" type="parTrans" cxnId="{8C90701C-B426-4C2F-AA72-003EDAB743E3}">
      <dgm:prSet/>
      <dgm:spPr/>
      <dgm:t>
        <a:bodyPr/>
        <a:lstStyle/>
        <a:p>
          <a:endParaRPr lang="en-US"/>
        </a:p>
      </dgm:t>
    </dgm:pt>
    <dgm:pt modelId="{322860BE-18E2-4C94-BFC5-1FB6FFD23934}" type="sibTrans" cxnId="{8C90701C-B426-4C2F-AA72-003EDAB743E3}">
      <dgm:prSet/>
      <dgm:spPr/>
      <dgm:t>
        <a:bodyPr/>
        <a:lstStyle/>
        <a:p>
          <a:endParaRPr lang="en-US"/>
        </a:p>
      </dgm:t>
    </dgm:pt>
    <dgm:pt modelId="{8D65778F-CC34-4B11-BEAC-239E71C72ECD}">
      <dgm:prSet phldrT="[Text]"/>
      <dgm:spPr/>
      <dgm:t>
        <a:bodyPr/>
        <a:lstStyle/>
        <a:p>
          <a:r>
            <a:rPr lang="en-US" dirty="0" smtClean="0"/>
            <a:t>Increase Text Complexity</a:t>
          </a:r>
          <a:endParaRPr lang="en-US" dirty="0"/>
        </a:p>
      </dgm:t>
    </dgm:pt>
    <dgm:pt modelId="{1555C0AE-C6A4-4DD3-B663-259780B2A7DC}" type="parTrans" cxnId="{14656F7E-7861-4DC1-82B3-0F5BD23DC387}">
      <dgm:prSet/>
      <dgm:spPr/>
      <dgm:t>
        <a:bodyPr/>
        <a:lstStyle/>
        <a:p>
          <a:endParaRPr lang="en-US"/>
        </a:p>
      </dgm:t>
    </dgm:pt>
    <dgm:pt modelId="{D7780D6E-A6A6-4F48-ABBC-B4A264A22992}" type="sibTrans" cxnId="{14656F7E-7861-4DC1-82B3-0F5BD23DC387}">
      <dgm:prSet/>
      <dgm:spPr/>
      <dgm:t>
        <a:bodyPr/>
        <a:lstStyle/>
        <a:p>
          <a:endParaRPr lang="en-US"/>
        </a:p>
      </dgm:t>
    </dgm:pt>
    <dgm:pt modelId="{674D0C16-BA53-4FC3-849F-FAE2B2570C6A}" type="pres">
      <dgm:prSet presAssocID="{9151B632-0C87-44DB-B6CA-9D45957691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6330EC-80AF-4DF3-B3EF-EFB6EFF39D21}" type="pres">
      <dgm:prSet presAssocID="{86488971-7C8E-474D-956F-CF71415BD1D2}" presName="parentLin" presStyleCnt="0"/>
      <dgm:spPr/>
    </dgm:pt>
    <dgm:pt modelId="{BEFE0197-A7E0-45AF-8D2E-5DA5F4F4B504}" type="pres">
      <dgm:prSet presAssocID="{86488971-7C8E-474D-956F-CF71415BD1D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5C8B5C4-D469-4753-96A8-F7120A9AE3BE}" type="pres">
      <dgm:prSet presAssocID="{86488971-7C8E-474D-956F-CF71415BD1D2}" presName="parentText" presStyleLbl="node1" presStyleIdx="0" presStyleCnt="2" custScaleX="1343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4FF550-4EFD-440D-B2CD-C2F7ADBDFBD9}" type="pres">
      <dgm:prSet presAssocID="{86488971-7C8E-474D-956F-CF71415BD1D2}" presName="negativeSpace" presStyleCnt="0"/>
      <dgm:spPr/>
    </dgm:pt>
    <dgm:pt modelId="{96A4BA44-8012-4146-84DC-0B004081DF00}" type="pres">
      <dgm:prSet presAssocID="{86488971-7C8E-474D-956F-CF71415BD1D2}" presName="childText" presStyleLbl="conFgAcc1" presStyleIdx="0" presStyleCnt="2">
        <dgm:presLayoutVars>
          <dgm:bulletEnabled val="1"/>
        </dgm:presLayoutVars>
      </dgm:prSet>
      <dgm:spPr/>
    </dgm:pt>
    <dgm:pt modelId="{588EF319-6568-492C-A0BC-C4948A1E1BD6}" type="pres">
      <dgm:prSet presAssocID="{322860BE-18E2-4C94-BFC5-1FB6FFD23934}" presName="spaceBetweenRectangles" presStyleCnt="0"/>
      <dgm:spPr/>
    </dgm:pt>
    <dgm:pt modelId="{0A8106D1-680A-46C4-8C6B-C25C228B0369}" type="pres">
      <dgm:prSet presAssocID="{8D65778F-CC34-4B11-BEAC-239E71C72ECD}" presName="parentLin" presStyleCnt="0"/>
      <dgm:spPr/>
    </dgm:pt>
    <dgm:pt modelId="{ED331D09-DF5B-4B6C-A915-E4ECF85E839E}" type="pres">
      <dgm:prSet presAssocID="{8D65778F-CC34-4B11-BEAC-239E71C72EC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9A4D5CF-871A-47CD-8E66-0E207ADEB78C}" type="pres">
      <dgm:prSet presAssocID="{8D65778F-CC34-4B11-BEAC-239E71C72ECD}" presName="parentText" presStyleLbl="node1" presStyleIdx="1" presStyleCnt="2" custScaleX="1291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5D613-FF4B-4128-B925-82A69AB720A7}" type="pres">
      <dgm:prSet presAssocID="{8D65778F-CC34-4B11-BEAC-239E71C72ECD}" presName="negativeSpace" presStyleCnt="0"/>
      <dgm:spPr/>
    </dgm:pt>
    <dgm:pt modelId="{E7D3AB67-F22B-4667-B0F2-274CC0C39B17}" type="pres">
      <dgm:prSet presAssocID="{8D65778F-CC34-4B11-BEAC-239E71C72EC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A329D73-0829-4CC5-86F6-E96D3D40FE1C}" type="presOf" srcId="{8D65778F-CC34-4B11-BEAC-239E71C72ECD}" destId="{ED331D09-DF5B-4B6C-A915-E4ECF85E839E}" srcOrd="0" destOrd="0" presId="urn:microsoft.com/office/officeart/2005/8/layout/list1"/>
    <dgm:cxn modelId="{14656F7E-7861-4DC1-82B3-0F5BD23DC387}" srcId="{9151B632-0C87-44DB-B6CA-9D459576912F}" destId="{8D65778F-CC34-4B11-BEAC-239E71C72ECD}" srcOrd="1" destOrd="0" parTransId="{1555C0AE-C6A4-4DD3-B663-259780B2A7DC}" sibTransId="{D7780D6E-A6A6-4F48-ABBC-B4A264A22992}"/>
    <dgm:cxn modelId="{A5C9BDE4-C387-42CC-8ECF-2CCAB026C8FB}" type="presOf" srcId="{8D65778F-CC34-4B11-BEAC-239E71C72ECD}" destId="{D9A4D5CF-871A-47CD-8E66-0E207ADEB78C}" srcOrd="1" destOrd="0" presId="urn:microsoft.com/office/officeart/2005/8/layout/list1"/>
    <dgm:cxn modelId="{4D6C042B-17E7-4B85-B4E3-A9B63CB6C7DB}" type="presOf" srcId="{86488971-7C8E-474D-956F-CF71415BD1D2}" destId="{BEFE0197-A7E0-45AF-8D2E-5DA5F4F4B504}" srcOrd="0" destOrd="0" presId="urn:microsoft.com/office/officeart/2005/8/layout/list1"/>
    <dgm:cxn modelId="{8C90701C-B426-4C2F-AA72-003EDAB743E3}" srcId="{9151B632-0C87-44DB-B6CA-9D459576912F}" destId="{86488971-7C8E-474D-956F-CF71415BD1D2}" srcOrd="0" destOrd="0" parTransId="{2A18D48E-6997-4828-B701-A82D254EC032}" sibTransId="{322860BE-18E2-4C94-BFC5-1FB6FFD23934}"/>
    <dgm:cxn modelId="{3799E743-2C6E-490F-B6DA-CA010D467FB5}" type="presOf" srcId="{86488971-7C8E-474D-956F-CF71415BD1D2}" destId="{35C8B5C4-D469-4753-96A8-F7120A9AE3BE}" srcOrd="1" destOrd="0" presId="urn:microsoft.com/office/officeart/2005/8/layout/list1"/>
    <dgm:cxn modelId="{A1918090-E285-41B3-9CAC-1350B810CA92}" type="presOf" srcId="{9151B632-0C87-44DB-B6CA-9D459576912F}" destId="{674D0C16-BA53-4FC3-849F-FAE2B2570C6A}" srcOrd="0" destOrd="0" presId="urn:microsoft.com/office/officeart/2005/8/layout/list1"/>
    <dgm:cxn modelId="{971ADC3F-61B8-42C4-A585-F96D17CD36CA}" type="presParOf" srcId="{674D0C16-BA53-4FC3-849F-FAE2B2570C6A}" destId="{786330EC-80AF-4DF3-B3EF-EFB6EFF39D21}" srcOrd="0" destOrd="0" presId="urn:microsoft.com/office/officeart/2005/8/layout/list1"/>
    <dgm:cxn modelId="{EB7A4E81-2001-4F44-98F3-54DB6B803E87}" type="presParOf" srcId="{786330EC-80AF-4DF3-B3EF-EFB6EFF39D21}" destId="{BEFE0197-A7E0-45AF-8D2E-5DA5F4F4B504}" srcOrd="0" destOrd="0" presId="urn:microsoft.com/office/officeart/2005/8/layout/list1"/>
    <dgm:cxn modelId="{7BC7C231-FFB5-47CD-93D3-277717DBE033}" type="presParOf" srcId="{786330EC-80AF-4DF3-B3EF-EFB6EFF39D21}" destId="{35C8B5C4-D469-4753-96A8-F7120A9AE3BE}" srcOrd="1" destOrd="0" presId="urn:microsoft.com/office/officeart/2005/8/layout/list1"/>
    <dgm:cxn modelId="{62063022-063E-40C5-9E0E-3E526C5B15B3}" type="presParOf" srcId="{674D0C16-BA53-4FC3-849F-FAE2B2570C6A}" destId="{064FF550-4EFD-440D-B2CD-C2F7ADBDFBD9}" srcOrd="1" destOrd="0" presId="urn:microsoft.com/office/officeart/2005/8/layout/list1"/>
    <dgm:cxn modelId="{B48F171E-33DC-4BD3-80CA-D85516029355}" type="presParOf" srcId="{674D0C16-BA53-4FC3-849F-FAE2B2570C6A}" destId="{96A4BA44-8012-4146-84DC-0B004081DF00}" srcOrd="2" destOrd="0" presId="urn:microsoft.com/office/officeart/2005/8/layout/list1"/>
    <dgm:cxn modelId="{66B91FD0-AE06-4816-AE8C-EC445684ADB0}" type="presParOf" srcId="{674D0C16-BA53-4FC3-849F-FAE2B2570C6A}" destId="{588EF319-6568-492C-A0BC-C4948A1E1BD6}" srcOrd="3" destOrd="0" presId="urn:microsoft.com/office/officeart/2005/8/layout/list1"/>
    <dgm:cxn modelId="{C60D7FC5-5F30-47CC-9D3D-D5323025FD00}" type="presParOf" srcId="{674D0C16-BA53-4FC3-849F-FAE2B2570C6A}" destId="{0A8106D1-680A-46C4-8C6B-C25C228B0369}" srcOrd="4" destOrd="0" presId="urn:microsoft.com/office/officeart/2005/8/layout/list1"/>
    <dgm:cxn modelId="{DE5FF0E2-E6CA-4D3E-9164-2B9B116E1525}" type="presParOf" srcId="{0A8106D1-680A-46C4-8C6B-C25C228B0369}" destId="{ED331D09-DF5B-4B6C-A915-E4ECF85E839E}" srcOrd="0" destOrd="0" presId="urn:microsoft.com/office/officeart/2005/8/layout/list1"/>
    <dgm:cxn modelId="{E5D649A8-0811-4E96-8467-FAA9A19F7FAB}" type="presParOf" srcId="{0A8106D1-680A-46C4-8C6B-C25C228B0369}" destId="{D9A4D5CF-871A-47CD-8E66-0E207ADEB78C}" srcOrd="1" destOrd="0" presId="urn:microsoft.com/office/officeart/2005/8/layout/list1"/>
    <dgm:cxn modelId="{9A0523A8-14D1-44BF-B99A-34E29254176A}" type="presParOf" srcId="{674D0C16-BA53-4FC3-849F-FAE2B2570C6A}" destId="{D195D613-FF4B-4128-B925-82A69AB720A7}" srcOrd="5" destOrd="0" presId="urn:microsoft.com/office/officeart/2005/8/layout/list1"/>
    <dgm:cxn modelId="{D3D582DE-86AF-44DD-83CA-9E34A0594949}" type="presParOf" srcId="{674D0C16-BA53-4FC3-849F-FAE2B2570C6A}" destId="{E7D3AB67-F22B-4667-B0F2-274CC0C39B1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2FA39-1D18-450D-ABC6-DFAD9BC1B708}">
      <dsp:nvSpPr>
        <dsp:cNvPr id="0" name=""/>
        <dsp:cNvSpPr/>
      </dsp:nvSpPr>
      <dsp:spPr>
        <a:xfrm>
          <a:off x="0" y="115022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25CD6-6BCC-4582-BE50-A42E1DFB831A}">
      <dsp:nvSpPr>
        <dsp:cNvPr id="0" name=""/>
        <dsp:cNvSpPr/>
      </dsp:nvSpPr>
      <dsp:spPr>
        <a:xfrm>
          <a:off x="411480" y="825501"/>
          <a:ext cx="7589518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Lead High-Level, Text-Based Discussions</a:t>
          </a:r>
          <a:endParaRPr lang="en-US" sz="2200" kern="1200" dirty="0"/>
        </a:p>
      </dsp:txBody>
      <dsp:txXfrm>
        <a:off x="443183" y="857204"/>
        <a:ext cx="7526112" cy="586034"/>
      </dsp:txXfrm>
    </dsp:sp>
    <dsp:sp modelId="{8F3EAC50-7550-41BA-B68E-B99D6CC627C7}">
      <dsp:nvSpPr>
        <dsp:cNvPr id="0" name=""/>
        <dsp:cNvSpPr/>
      </dsp:nvSpPr>
      <dsp:spPr>
        <a:xfrm>
          <a:off x="0" y="214814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2C1D4-E4DD-4DB3-AEAF-08D8A5F7E009}">
      <dsp:nvSpPr>
        <dsp:cNvPr id="0" name=""/>
        <dsp:cNvSpPr/>
      </dsp:nvSpPr>
      <dsp:spPr>
        <a:xfrm>
          <a:off x="411480" y="1823421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Focus on Process, Not Just Content</a:t>
          </a:r>
          <a:endParaRPr lang="en-US" sz="2200" kern="1200" dirty="0"/>
        </a:p>
      </dsp:txBody>
      <dsp:txXfrm>
        <a:off x="443183" y="1855124"/>
        <a:ext cx="5697314" cy="586034"/>
      </dsp:txXfrm>
    </dsp:sp>
    <dsp:sp modelId="{096ADA14-EEBA-40EC-AF9D-B059C16CBAFC}">
      <dsp:nvSpPr>
        <dsp:cNvPr id="0" name=""/>
        <dsp:cNvSpPr/>
      </dsp:nvSpPr>
      <dsp:spPr>
        <a:xfrm>
          <a:off x="0" y="314606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6A9B2-629E-4460-90E0-0AF47D621AD3}">
      <dsp:nvSpPr>
        <dsp:cNvPr id="0" name=""/>
        <dsp:cNvSpPr/>
      </dsp:nvSpPr>
      <dsp:spPr>
        <a:xfrm>
          <a:off x="400228" y="2821341"/>
          <a:ext cx="7826718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Create Assignments for Real Audiences and With Real Purposes</a:t>
          </a:r>
          <a:endParaRPr lang="en-US" sz="2200" kern="1200" dirty="0"/>
        </a:p>
      </dsp:txBody>
      <dsp:txXfrm>
        <a:off x="431931" y="2853044"/>
        <a:ext cx="7763312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4BA44-8012-4146-84DC-0B004081DF00}">
      <dsp:nvSpPr>
        <dsp:cNvPr id="0" name=""/>
        <dsp:cNvSpPr/>
      </dsp:nvSpPr>
      <dsp:spPr>
        <a:xfrm>
          <a:off x="0" y="139808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8B5C4-D469-4753-96A8-F7120A9AE3BE}">
      <dsp:nvSpPr>
        <dsp:cNvPr id="0" name=""/>
        <dsp:cNvSpPr/>
      </dsp:nvSpPr>
      <dsp:spPr>
        <a:xfrm>
          <a:off x="411480" y="940521"/>
          <a:ext cx="774194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Teach Argument, Not Persuasion</a:t>
          </a:r>
          <a:endParaRPr lang="en-US" sz="3100" kern="1200" dirty="0"/>
        </a:p>
      </dsp:txBody>
      <dsp:txXfrm>
        <a:off x="456152" y="985193"/>
        <a:ext cx="7652602" cy="825776"/>
      </dsp:txXfrm>
    </dsp:sp>
    <dsp:sp modelId="{E7D3AB67-F22B-4667-B0F2-274CC0C39B17}">
      <dsp:nvSpPr>
        <dsp:cNvPr id="0" name=""/>
        <dsp:cNvSpPr/>
      </dsp:nvSpPr>
      <dsp:spPr>
        <a:xfrm>
          <a:off x="0" y="280424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A4D5CF-871A-47CD-8E66-0E207ADEB78C}">
      <dsp:nvSpPr>
        <dsp:cNvPr id="0" name=""/>
        <dsp:cNvSpPr/>
      </dsp:nvSpPr>
      <dsp:spPr>
        <a:xfrm>
          <a:off x="411480" y="2346681"/>
          <a:ext cx="7437147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Increase Text Complexity</a:t>
          </a:r>
          <a:endParaRPr lang="en-US" sz="3100" kern="1200" dirty="0"/>
        </a:p>
      </dsp:txBody>
      <dsp:txXfrm>
        <a:off x="456152" y="2391353"/>
        <a:ext cx="7347803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0DFFE-9BB5-4686-9C09-16E7AC00D784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BFDCA-568F-423E-9F6F-66018759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1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of multiple resources can increase complexity and help students learn</a:t>
            </a:r>
            <a:r>
              <a:rPr lang="en-US" baseline="0" dirty="0" smtClean="0"/>
              <a:t> to deal with a variety of levels of complexity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BFDCA-568F-423E-9F6F-6601875926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21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B6D-3764-445B-B629-11316F179107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D76-59DF-4BEF-93E9-CDBFC6C67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4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B6D-3764-445B-B629-11316F179107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D76-59DF-4BEF-93E9-CDBFC6C67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8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B6D-3764-445B-B629-11316F179107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D76-59DF-4BEF-93E9-CDBFC6C67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B6D-3764-445B-B629-11316F179107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D76-59DF-4BEF-93E9-CDBFC6C67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8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B6D-3764-445B-B629-11316F179107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D76-59DF-4BEF-93E9-CDBFC6C67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9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B6D-3764-445B-B629-11316F179107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D76-59DF-4BEF-93E9-CDBFC6C67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9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B6D-3764-445B-B629-11316F179107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D76-59DF-4BEF-93E9-CDBFC6C67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B6D-3764-445B-B629-11316F179107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D76-59DF-4BEF-93E9-CDBFC6C67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6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B6D-3764-445B-B629-11316F179107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D76-59DF-4BEF-93E9-CDBFC6C67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3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B6D-3764-445B-B629-11316F179107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D76-59DF-4BEF-93E9-CDBFC6C67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8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B6D-3764-445B-B629-11316F179107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8D76-59DF-4BEF-93E9-CDBFC6C67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2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D3B6D-3764-445B-B629-11316F179107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78D76-59DF-4BEF-93E9-CDBFC6C67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as.umkc.edu/mcee/course.html" TargetMode="External"/><Relationship Id="rId2" Type="http://schemas.openxmlformats.org/officeDocument/2006/relationships/hyperlink" Target="http://cas.umkc.edu/mce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estandard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assets/CCSSI_Math%20Standards.pdf" TargetMode="External"/><Relationship Id="rId2" Type="http://schemas.openxmlformats.org/officeDocument/2006/relationships/hyperlink" Target="http://www.corestandards.org/assets/CCSSI_ELA%20Standard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umpstart.org/assets/files/standard_book-ALL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eyeoneducation.com/bookstore/client/client_pages/pdfs/5ThingsCCSS_Davi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How About some Common Core with your Personal Finance?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667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patricia\AppData\Local\Microsoft\Windows\Temporary Internet Files\Content.IE5\473OXNHU\MC9004415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381" y="3429000"/>
            <a:ext cx="1841500" cy="1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4579749" y="2927655"/>
            <a:ext cx="2743200" cy="915924"/>
          </a:xfrm>
          <a:prstGeom prst="wedgeEllipseCallout">
            <a:avLst>
              <a:gd name="adj1" fmla="val -86935"/>
              <a:gd name="adj2" fmla="val 55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05400" y="306245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You want me to teach WHAT?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Create Assignments for Real Audiences and Real 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Writing is important…make it real!</a:t>
            </a:r>
          </a:p>
          <a:p>
            <a:r>
              <a:rPr lang="en-US" dirty="0" smtClean="0"/>
              <a:t>Rather than a contrived situation, have students address a real concern, new idea, develop an authentic goal</a:t>
            </a:r>
          </a:p>
          <a:p>
            <a:r>
              <a:rPr lang="en-US" dirty="0" smtClean="0"/>
              <a:t>Thesis – organize information – prepare an oral statement – present information to real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65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 Argument, Not Persuasion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Argument</a:t>
            </a:r>
            <a:r>
              <a:rPr lang="en-US" dirty="0" smtClean="0"/>
              <a:t>:  “convinces the audience because of perceived merit and reasonableness of the claims offered”</a:t>
            </a:r>
          </a:p>
          <a:p>
            <a:pPr lvl="1"/>
            <a:r>
              <a:rPr lang="en-US" dirty="0"/>
              <a:t>Consists of a thesis/claim, </a:t>
            </a:r>
            <a:r>
              <a:rPr lang="en-US" dirty="0" smtClean="0"/>
              <a:t>evidence, concession/refutation</a:t>
            </a:r>
            <a:r>
              <a:rPr lang="en-US" dirty="0"/>
              <a:t>, and a </a:t>
            </a:r>
            <a:r>
              <a:rPr lang="en-US" dirty="0" smtClean="0"/>
              <a:t>more formal </a:t>
            </a:r>
            <a:r>
              <a:rPr lang="en-US" dirty="0"/>
              <a:t>style</a:t>
            </a:r>
            <a:endParaRPr lang="en-US" dirty="0" smtClean="0"/>
          </a:p>
          <a:p>
            <a:r>
              <a:rPr lang="en-US" b="1" dirty="0" smtClean="0"/>
              <a:t>Persuasion: </a:t>
            </a:r>
            <a:r>
              <a:rPr lang="en-US" dirty="0" smtClean="0"/>
              <a:t>“appeals to the audience’s self-interest, sense of identity or emotions”</a:t>
            </a:r>
          </a:p>
          <a:p>
            <a:pPr lvl="1"/>
            <a:r>
              <a:rPr lang="en-US" dirty="0"/>
              <a:t>Uses techniques such as </a:t>
            </a:r>
            <a:r>
              <a:rPr lang="en-US" dirty="0" smtClean="0"/>
              <a:t>bandwagon, plain </a:t>
            </a:r>
            <a:r>
              <a:rPr lang="en-US" dirty="0"/>
              <a:t>folks, glittering </a:t>
            </a:r>
            <a:r>
              <a:rPr lang="en-US" dirty="0" smtClean="0"/>
              <a:t>generalities, name </a:t>
            </a:r>
            <a:r>
              <a:rPr lang="en-US" dirty="0"/>
              <a:t>calling, and snob appeal</a:t>
            </a:r>
          </a:p>
        </p:txBody>
      </p:sp>
    </p:spTree>
    <p:extLst>
      <p:ext uri="{BB962C8B-B14F-4D97-AF65-F5344CB8AC3E}">
        <p14:creationId xmlns:p14="http://schemas.microsoft.com/office/powerpoint/2010/main" val="332992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Text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Appropriately complex text at each grade level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Research makes clear that the complexity levels of the </a:t>
            </a:r>
            <a:r>
              <a:rPr lang="en-US" dirty="0" smtClean="0"/>
              <a:t>texts students </a:t>
            </a:r>
            <a:r>
              <a:rPr lang="en-US" dirty="0"/>
              <a:t>are presently required to read are significantly </a:t>
            </a:r>
            <a:r>
              <a:rPr lang="en-US" dirty="0" smtClean="0"/>
              <a:t>below what </a:t>
            </a:r>
            <a:r>
              <a:rPr lang="en-US" dirty="0"/>
              <a:t>is required to achieve college and career readiness. </a:t>
            </a:r>
            <a:r>
              <a:rPr lang="en-US" dirty="0" smtClean="0"/>
              <a:t>The Common </a:t>
            </a:r>
            <a:r>
              <a:rPr lang="en-US" dirty="0"/>
              <a:t>Core State Standards hinge on students </a:t>
            </a:r>
            <a:r>
              <a:rPr lang="en-US" dirty="0" smtClean="0"/>
              <a:t>encountering appropriately </a:t>
            </a:r>
            <a:r>
              <a:rPr lang="en-US" dirty="0"/>
              <a:t>complex texts at each grade level to develop </a:t>
            </a:r>
            <a:r>
              <a:rPr lang="en-US" dirty="0" smtClean="0"/>
              <a:t>the mature </a:t>
            </a:r>
            <a:r>
              <a:rPr lang="en-US" dirty="0"/>
              <a:t>language skills and the conceptual knowledge they </a:t>
            </a:r>
            <a:r>
              <a:rPr lang="en-US" dirty="0" smtClean="0"/>
              <a:t>need for </a:t>
            </a:r>
            <a:r>
              <a:rPr lang="en-US" dirty="0"/>
              <a:t>success in school and </a:t>
            </a:r>
            <a:r>
              <a:rPr lang="en-US" dirty="0" smtClean="0"/>
              <a:t>life”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70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dirty="0" smtClean="0"/>
              <a:t>Where do these E/LA CCSS fit in the Personal Finance Classroom?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Missouri Council on Economic Education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Customizable Personal Finance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7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Patricia A. Palmer, Ed.D.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UMKC  Center for Economic Education</a:t>
            </a:r>
            <a:br>
              <a:rPr lang="en-US" dirty="0" smtClean="0"/>
            </a:br>
            <a:r>
              <a:rPr lang="en-US" dirty="0" smtClean="0"/>
              <a:t>Curriculum Consultant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Missouri Council on Economic Education</a:t>
            </a:r>
            <a:br>
              <a:rPr lang="en-US" dirty="0" smtClean="0"/>
            </a:br>
            <a:r>
              <a:rPr lang="en-US" dirty="0" smtClean="0"/>
              <a:t>Affiliate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outpalmr@greenhills.net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Common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hlinkClick r:id="rId2"/>
              </a:rPr>
              <a:t>Common Core State Standards </a:t>
            </a:r>
            <a:r>
              <a:rPr lang="en-US" dirty="0"/>
              <a:t>provide a consistent, clear understanding of what students are expected to learn, so teachers and parents know what they need to do to help them. The standards are designed to be </a:t>
            </a:r>
            <a:r>
              <a:rPr lang="en-US" i="1" dirty="0"/>
              <a:t>robust and relevant </a:t>
            </a:r>
            <a:r>
              <a:rPr lang="en-US" dirty="0"/>
              <a:t>to the </a:t>
            </a:r>
            <a:r>
              <a:rPr lang="en-US" b="1" dirty="0">
                <a:solidFill>
                  <a:srgbClr val="00CC00"/>
                </a:solidFill>
              </a:rPr>
              <a:t>real world</a:t>
            </a:r>
            <a:r>
              <a:rPr lang="en-US" dirty="0"/>
              <a:t>, reflecting the </a:t>
            </a:r>
            <a:r>
              <a:rPr lang="en-US" i="1" dirty="0"/>
              <a:t>knowledge and skills</a:t>
            </a:r>
            <a:r>
              <a:rPr lang="en-US" dirty="0"/>
              <a:t> that our young people need for success in college and careers. With American students fully prepared for the future, our communities will be best positioned to </a:t>
            </a:r>
            <a:r>
              <a:rPr lang="en-US" i="1" dirty="0"/>
              <a:t>compete successfully </a:t>
            </a:r>
            <a:r>
              <a:rPr lang="en-US" dirty="0"/>
              <a:t>in the </a:t>
            </a:r>
            <a:r>
              <a:rPr lang="en-US" b="1" dirty="0">
                <a:solidFill>
                  <a:srgbClr val="00CC00"/>
                </a:solidFill>
              </a:rPr>
              <a:t>global economy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4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do I find the standards?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English/LA</a:t>
            </a:r>
            <a:endParaRPr lang="en-US" dirty="0"/>
          </a:p>
          <a:p>
            <a:r>
              <a:rPr lang="en-US" dirty="0" smtClean="0">
                <a:hlinkClick r:id="rId3"/>
              </a:rPr>
              <a:t>Mathematics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Personal Finance Standards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9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How do I teach Personal Finance, ELA and Math?</a:t>
            </a:r>
            <a:endParaRPr lang="en-US" dirty="0"/>
          </a:p>
        </p:txBody>
      </p:sp>
      <p:pic>
        <p:nvPicPr>
          <p:cNvPr id="1026" name="Picture 2" descr="C:\Users\patricia\AppData\Local\Microsoft\Windows\Temporary Internet Files\Content.IE5\55UZYR18\MC90038337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3046091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6800" y="266700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What’s the Big Picture?</a:t>
            </a:r>
            <a:endParaRPr lang="en-US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451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Eye On Education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8850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944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6660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532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High-Level, Text Based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 your questions in the text</a:t>
            </a:r>
          </a:p>
          <a:p>
            <a:r>
              <a:rPr lang="en-US" dirty="0" smtClean="0"/>
              <a:t>Expect the responses to refer to the text</a:t>
            </a:r>
          </a:p>
          <a:p>
            <a:r>
              <a:rPr lang="en-US" dirty="0" smtClean="0"/>
              <a:t>Vocabulary/word choice of the author</a:t>
            </a:r>
          </a:p>
          <a:p>
            <a:r>
              <a:rPr lang="en-US" dirty="0" smtClean="0"/>
              <a:t>Scaffold the questions</a:t>
            </a:r>
            <a:br>
              <a:rPr lang="en-US" dirty="0" smtClean="0"/>
            </a:br>
            <a:r>
              <a:rPr lang="en-US" dirty="0" smtClean="0"/>
              <a:t>	Simple  to more complex</a:t>
            </a:r>
          </a:p>
          <a:p>
            <a:r>
              <a:rPr lang="en-US" dirty="0" smtClean="0"/>
              <a:t>Start with engaging the text, check for comprehension before asking for student opinions and reaction to the text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819400" y="3886200"/>
            <a:ext cx="1295400" cy="5164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01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Process not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is student discovery NOT giving them all the details up front</a:t>
            </a:r>
          </a:p>
          <a:p>
            <a:r>
              <a:rPr lang="en-US" dirty="0" smtClean="0"/>
              <a:t>Encourage students to connect new vocabulary to their lives vs. memorizing definitions</a:t>
            </a:r>
            <a:br>
              <a:rPr lang="en-US" dirty="0" smtClean="0"/>
            </a:br>
            <a:r>
              <a:rPr lang="en-US" dirty="0" smtClean="0"/>
              <a:t>	Students might create a blog </a:t>
            </a:r>
            <a:r>
              <a:rPr lang="en-US" i="1" dirty="0" smtClean="0"/>
              <a:t>using </a:t>
            </a:r>
            <a:r>
              <a:rPr lang="en-US" dirty="0" smtClean="0"/>
              <a:t>the </a:t>
            </a:r>
            <a:br>
              <a:rPr lang="en-US" dirty="0" smtClean="0"/>
            </a:br>
            <a:r>
              <a:rPr lang="en-US" dirty="0" smtClean="0"/>
              <a:t>      vocabulary; communicate new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6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471</Words>
  <Application>Microsoft Office PowerPoint</Application>
  <PresentationFormat>On-screen Show (4:3)</PresentationFormat>
  <Paragraphs>47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About some Common Core with your Personal Finance?</vt:lpstr>
      <vt:lpstr>Patricia A. Palmer, Ed.D.</vt:lpstr>
      <vt:lpstr>The Common Core</vt:lpstr>
      <vt:lpstr>Where do I find the standards?</vt:lpstr>
      <vt:lpstr>How do I teach Personal Finance, ELA and Math?</vt:lpstr>
      <vt:lpstr>Eye On Education</vt:lpstr>
      <vt:lpstr>PowerPoint Presentation</vt:lpstr>
      <vt:lpstr>High-Level, Text Based Discussions</vt:lpstr>
      <vt:lpstr>Focus on Process not Content</vt:lpstr>
      <vt:lpstr>Create Assignments for Real Audiences and Real Purposes</vt:lpstr>
      <vt:lpstr>Teach Argument, Not Persuasion</vt:lpstr>
      <vt:lpstr>Increase Text Complexity</vt:lpstr>
      <vt:lpstr>Where do these E/LA CCSS fit in the Personal Finance Classroom?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About some Common Core with your Personal Finance?</dc:title>
  <dc:creator>patricia</dc:creator>
  <cp:lastModifiedBy>patricia</cp:lastModifiedBy>
  <cp:revision>14</cp:revision>
  <dcterms:created xsi:type="dcterms:W3CDTF">2012-07-25T10:33:40Z</dcterms:created>
  <dcterms:modified xsi:type="dcterms:W3CDTF">2012-07-25T13:33:24Z</dcterms:modified>
</cp:coreProperties>
</file>