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82" r:id="rId3"/>
    <p:sldId id="278" r:id="rId4"/>
    <p:sldId id="257" r:id="rId5"/>
    <p:sldId id="258" r:id="rId6"/>
    <p:sldId id="259" r:id="rId7"/>
    <p:sldId id="261" r:id="rId8"/>
    <p:sldId id="260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9" r:id="rId18"/>
    <p:sldId id="271" r:id="rId19"/>
    <p:sldId id="277" r:id="rId20"/>
    <p:sldId id="276" r:id="rId21"/>
    <p:sldId id="275" r:id="rId22"/>
    <p:sldId id="274" r:id="rId23"/>
    <p:sldId id="270" r:id="rId24"/>
    <p:sldId id="272" r:id="rId25"/>
    <p:sldId id="273" r:id="rId26"/>
    <p:sldId id="280" r:id="rId27"/>
    <p:sldId id="283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326BB-26C0-4446-922C-821B9D1B3237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8FA5-E689-4FA6-8493-F99E0F28D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</a:t>
            </a:r>
            <a:r>
              <a:rPr lang="en-US" baseline="0" dirty="0" smtClean="0"/>
              <a:t> your eyes and think of that NEVER student in your mind.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use Band-aid</a:t>
            </a:r>
            <a:r>
              <a:rPr lang="en-US" baseline="0" dirty="0" smtClean="0"/>
              <a:t> approach---doesn’t stay on forever!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Kids read right through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Connections should not be school-related….</a:t>
            </a:r>
          </a:p>
          <a:p>
            <a:endParaRPr lang="en-US" dirty="0" smtClean="0"/>
          </a:p>
          <a:p>
            <a:r>
              <a:rPr lang="en-US" dirty="0" smtClean="0"/>
              <a:t>“Bulldog Tickets” -  Pass out when students</a:t>
            </a:r>
            <a:r>
              <a:rPr lang="en-US" baseline="0" dirty="0" smtClean="0"/>
              <a:t> exhibit positive behavior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</a:t>
            </a:r>
            <a:r>
              <a:rPr lang="en-US" baseline="0" dirty="0" smtClean="0"/>
              <a:t> Pass for Lunch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Fast</a:t>
            </a:r>
            <a:r>
              <a:rPr lang="en-US" baseline="0" dirty="0" smtClean="0"/>
              <a:t> Pass for Lunch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8FA5-E689-4FA6-8493-F99E0F28D6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2CE443-3904-4473-A2F6-E4CD0E24B961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867402-A41C-4F8F-A505-84A88406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.net/wong" TargetMode="External"/><Relationship Id="rId2" Type="http://schemas.openxmlformats.org/officeDocument/2006/relationships/hyperlink" Target="http://www.effectiveteaching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howntell411@yaho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owandtellconsulting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“Disruptive Behavior Solutions”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Chris Spurlock</a:t>
            </a:r>
          </a:p>
          <a:p>
            <a:pPr algn="ctr"/>
            <a:r>
              <a:rPr lang="en-US" sz="1500" dirty="0" smtClean="0"/>
              <a:t>Summer, 2012</a:t>
            </a:r>
          </a:p>
          <a:p>
            <a:pPr algn="ctr"/>
            <a:r>
              <a:rPr lang="en-US" sz="1500" dirty="0" smtClean="0"/>
              <a:t>cspurlock@sikeston.k12.mo.us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by+duct-tape+on+the+w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1598" y="547878"/>
            <a:ext cx="5576002" cy="5548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Treatment/Intervention</a:t>
            </a:r>
            <a:r>
              <a:rPr lang="en-US" dirty="0" smtClean="0"/>
              <a:t>		</a:t>
            </a:r>
            <a:r>
              <a:rPr lang="en-US" u="sng" dirty="0" smtClean="0"/>
              <a:t>Effect Size</a:t>
            </a:r>
          </a:p>
          <a:p>
            <a:pPr>
              <a:buNone/>
            </a:pPr>
            <a:r>
              <a:rPr lang="en-US" dirty="0" smtClean="0"/>
              <a:t>Meeting with student				.00</a:t>
            </a:r>
          </a:p>
          <a:p>
            <a:pPr>
              <a:buNone/>
            </a:pPr>
            <a:r>
              <a:rPr lang="en-US" dirty="0" smtClean="0"/>
              <a:t>Punitive discipline			-.13 to +.06</a:t>
            </a:r>
          </a:p>
          <a:p>
            <a:pPr>
              <a:buNone/>
            </a:pPr>
            <a:r>
              <a:rPr lang="en-US" dirty="0" smtClean="0"/>
              <a:t>Alternative placement		-.10 to +.04</a:t>
            </a:r>
          </a:p>
          <a:p>
            <a:pPr>
              <a:buNone/>
            </a:pPr>
            <a:r>
              <a:rPr lang="en-US" dirty="0" smtClean="0"/>
              <a:t>Special education				-.03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POOR OUTCOMES FOR STUDENTS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Popular Treatments That </a:t>
            </a:r>
            <a:r>
              <a:rPr lang="en-US" sz="4000" u="sng" dirty="0" smtClean="0"/>
              <a:t>Don’t</a:t>
            </a:r>
            <a:r>
              <a:rPr lang="en-US" sz="3200" u="sng" dirty="0" smtClean="0"/>
              <a:t> </a:t>
            </a:r>
            <a:r>
              <a:rPr lang="en-US" sz="3200" dirty="0" smtClean="0"/>
              <a:t>Work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Strategies</a:t>
            </a:r>
            <a:r>
              <a:rPr lang="en-US" dirty="0" smtClean="0"/>
              <a:t>					</a:t>
            </a:r>
            <a:r>
              <a:rPr lang="en-US" u="sng" dirty="0" smtClean="0"/>
              <a:t>Effect Size</a:t>
            </a:r>
          </a:p>
          <a:p>
            <a:r>
              <a:rPr lang="en-US" sz="2000" dirty="0" smtClean="0"/>
              <a:t>Positive Behavioral Supports			+.90</a:t>
            </a:r>
          </a:p>
          <a:p>
            <a:r>
              <a:rPr lang="en-US" sz="2000" dirty="0" smtClean="0"/>
              <a:t>Social Skills Training				+.68</a:t>
            </a:r>
          </a:p>
          <a:p>
            <a:r>
              <a:rPr lang="en-US" sz="2000" dirty="0" smtClean="0"/>
              <a:t>Group-based contingency				+.81</a:t>
            </a:r>
          </a:p>
          <a:p>
            <a:r>
              <a:rPr lang="en-US" sz="2000" dirty="0" smtClean="0"/>
              <a:t>Token economy					+.60</a:t>
            </a:r>
          </a:p>
          <a:p>
            <a:r>
              <a:rPr lang="en-US" sz="2000" dirty="0" smtClean="0"/>
              <a:t>Social emotional learning				+1.00</a:t>
            </a:r>
          </a:p>
          <a:p>
            <a:r>
              <a:rPr lang="en-US" sz="2000" dirty="0" smtClean="0"/>
              <a:t>Formative Evaluation + Graphing +		+1.20</a:t>
            </a:r>
          </a:p>
          <a:p>
            <a:pPr>
              <a:buNone/>
            </a:pPr>
            <a:r>
              <a:rPr lang="en-US" sz="2000" dirty="0" smtClean="0"/>
              <a:t>	Reinforcement</a:t>
            </a:r>
          </a:p>
          <a:p>
            <a:r>
              <a:rPr lang="en-US" sz="2000" dirty="0" smtClean="0"/>
              <a:t>Mentor-based program				+1.00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algn="r">
              <a:buNone/>
            </a:pPr>
            <a:r>
              <a:rPr lang="en-US" sz="1200" dirty="0" err="1" smtClean="0"/>
              <a:t>Kavale</a:t>
            </a:r>
            <a:r>
              <a:rPr lang="en-US" sz="1200" dirty="0" smtClean="0"/>
              <a:t> (2005); Marquis et al. (2000); Cook et al. (in press);</a:t>
            </a:r>
          </a:p>
          <a:p>
            <a:pPr algn="r">
              <a:buNone/>
            </a:pPr>
            <a:r>
              <a:rPr lang="en-US" sz="1200" i="1" dirty="0" smtClean="0"/>
              <a:t>Blueprints for Promising Treatments </a:t>
            </a:r>
            <a:r>
              <a:rPr lang="en-US" sz="1200" dirty="0" smtClean="0"/>
              <a:t> (1999);  </a:t>
            </a:r>
            <a:r>
              <a:rPr lang="en-US" sz="1200" dirty="0" err="1" smtClean="0"/>
              <a:t>Reschly</a:t>
            </a:r>
            <a:r>
              <a:rPr lang="en-US" sz="1200" dirty="0" smtClean="0"/>
              <a:t> (2004)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Not So Popular Strategies That </a:t>
            </a:r>
            <a:r>
              <a:rPr lang="en-US" sz="3600" u="sng" dirty="0" smtClean="0"/>
              <a:t>DO</a:t>
            </a:r>
            <a:r>
              <a:rPr lang="en-US" sz="2800" dirty="0" smtClean="0"/>
              <a:t> Work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If it did, there would be no need</a:t>
            </a:r>
          </a:p>
          <a:p>
            <a:pPr algn="ctr">
              <a:buNone/>
            </a:pPr>
            <a:r>
              <a:rPr lang="en-US" sz="3600" dirty="0" smtClean="0"/>
              <a:t> for prisons.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2400" dirty="0" smtClean="0"/>
              <a:t>Story of Coach and Basketball Player-</a:t>
            </a:r>
          </a:p>
          <a:p>
            <a:pPr algn="ctr">
              <a:buNone/>
            </a:pPr>
            <a:r>
              <a:rPr lang="en-US" sz="2400" dirty="0" smtClean="0"/>
              <a:t>No Pass, No Play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Punishment  does not</a:t>
            </a:r>
            <a:br>
              <a:rPr lang="en-US" dirty="0" smtClean="0"/>
            </a:br>
            <a:r>
              <a:rPr lang="en-US" dirty="0" smtClean="0"/>
              <a:t> change behaviors!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761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It is Being CONFIDENT!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Key to Behavior Mgt. is</a:t>
            </a:r>
            <a:br>
              <a:rPr lang="en-US" dirty="0" smtClean="0"/>
            </a:br>
            <a:r>
              <a:rPr lang="en-US" dirty="0" smtClean="0"/>
              <a:t> NOT only being consistent…..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654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They Crave Boundaries!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pPr algn="ctr"/>
            <a:r>
              <a:rPr lang="en-US" dirty="0" smtClean="0"/>
              <a:t>Kids Don’t Crave Discipline…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Prevention is one of the most powerful tools in minimizing chronic disruptive behavior and increasing </a:t>
            </a:r>
            <a:r>
              <a:rPr lang="en-US" b="1" dirty="0" smtClean="0"/>
              <a:t>Academic Engaged Time (AET).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Increased AET  =  Increased Performance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3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Prevention System</a:t>
            </a:r>
            <a:br>
              <a:rPr lang="en-US" dirty="0" smtClean="0"/>
            </a:br>
            <a:r>
              <a:rPr lang="en-US" dirty="0" smtClean="0"/>
              <a:t>The Most Powerful Solution!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aka </a:t>
            </a:r>
            <a:r>
              <a:rPr lang="en-US" i="1" dirty="0" smtClean="0"/>
              <a:t>PBIS</a:t>
            </a:r>
            <a:r>
              <a:rPr lang="en-US" dirty="0" smtClean="0"/>
              <a:t> or </a:t>
            </a:r>
            <a:r>
              <a:rPr lang="en-US" i="1" dirty="0" smtClean="0"/>
              <a:t>PBS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systems change process for an entire school or district. The underlying theme is teaching behavioral expectations in the same manner as any core curriculum subject.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Positive Behavioral</a:t>
            </a:r>
            <a:br>
              <a:rPr lang="en-US" i="1" dirty="0" smtClean="0"/>
            </a:br>
            <a:r>
              <a:rPr lang="en-US" i="1" dirty="0" smtClean="0"/>
              <a:t> Interventions Support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Sample of General School Wide </a:t>
            </a:r>
            <a:r>
              <a:rPr lang="en-US" sz="2800" u="sng" dirty="0" smtClean="0"/>
              <a:t>Expectations</a:t>
            </a:r>
          </a:p>
          <a:p>
            <a:pPr>
              <a:buNone/>
            </a:pP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 Can Be Respectful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Be Responsible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Be Safe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Build Relationships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Be Prepared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Wide Positive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Sample of School Wide </a:t>
            </a:r>
            <a:r>
              <a:rPr lang="en-US" sz="2800" u="sng" dirty="0" smtClean="0"/>
              <a:t>Consequences</a:t>
            </a:r>
          </a:p>
          <a:p>
            <a:pPr>
              <a:buNone/>
            </a:pP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 Can Earn Privileges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Lose Privileges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Participate in Extra-Curricular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Can Attend Assemblies &amp; PBIS Celebrations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School Wide Positive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Restroom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Hallway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Cafeteria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Gymnasium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Classroom</a:t>
            </a:r>
            <a:endParaRPr lang="en-US" dirty="0"/>
          </a:p>
        </p:txBody>
      </p:sp>
      <p:pic>
        <p:nvPicPr>
          <p:cNvPr id="7" name="Content Placeholder 6" descr="thumbnai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50859" y="2438400"/>
            <a:ext cx="3657598" cy="27431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Expectations Everywhere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Positive Behavioral</a:t>
            </a:r>
            <a:br>
              <a:rPr lang="en-US" i="1" dirty="0" smtClean="0"/>
            </a:br>
            <a:r>
              <a:rPr lang="en-US" i="1" dirty="0" smtClean="0"/>
              <a:t> Interventions Support</a:t>
            </a:r>
            <a:br>
              <a:rPr lang="en-US" i="1" dirty="0" smtClean="0"/>
            </a:br>
            <a:r>
              <a:rPr lang="en-US" i="1" dirty="0" smtClean="0"/>
              <a:t>(PBIS)</a:t>
            </a:r>
            <a:endParaRPr lang="en-US" i="1" dirty="0"/>
          </a:p>
        </p:txBody>
      </p:sp>
      <p:pic>
        <p:nvPicPr>
          <p:cNvPr id="6" name="Content Placeholder 5" descr="pyramid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92837" y="2230333"/>
            <a:ext cx="4965163" cy="37937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Strategies are for all students, in every classroom, and throughout the school campus. Universal screening identifies  who is a “non responder.”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/>
              <a:t>PB IS – Tier One Basics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Unconditional Positive Regard</a:t>
            </a:r>
          </a:p>
          <a:p>
            <a:pPr lvl="1"/>
            <a:r>
              <a:rPr lang="en-US" dirty="0" smtClean="0"/>
              <a:t>Students are Human Beings, not Human Doings</a:t>
            </a:r>
          </a:p>
          <a:p>
            <a:pPr lvl="1"/>
            <a:r>
              <a:rPr lang="en-US" dirty="0" smtClean="0"/>
              <a:t>“Three walks per week” – Mr. </a:t>
            </a:r>
            <a:r>
              <a:rPr lang="en-US" dirty="0" err="1" smtClean="0"/>
              <a:t>Brunkhorst</a:t>
            </a:r>
            <a:endParaRPr lang="en-US" dirty="0" smtClean="0"/>
          </a:p>
          <a:p>
            <a:r>
              <a:rPr lang="en-US" b="1" dirty="0" smtClean="0"/>
              <a:t>5:1 Ratio of Positive to Negative Comments</a:t>
            </a:r>
          </a:p>
          <a:p>
            <a:pPr lvl="1"/>
            <a:r>
              <a:rPr lang="en-US" dirty="0" smtClean="0"/>
              <a:t>More gestures and comments to corrective statements are given for each student</a:t>
            </a:r>
          </a:p>
          <a:p>
            <a:r>
              <a:rPr lang="en-US" b="1" dirty="0" smtClean="0"/>
              <a:t>Human Needs are Fostered</a:t>
            </a:r>
          </a:p>
          <a:p>
            <a:pPr lvl="1"/>
            <a:r>
              <a:rPr lang="en-US" dirty="0" smtClean="0"/>
              <a:t>Teacher designed interactions and activities</a:t>
            </a:r>
          </a:p>
          <a:p>
            <a:pPr lvl="2"/>
            <a:r>
              <a:rPr lang="en-US" dirty="0" smtClean="0"/>
              <a:t>Fun (Learning can be exciting!)</a:t>
            </a:r>
          </a:p>
          <a:p>
            <a:pPr lvl="2"/>
            <a:r>
              <a:rPr lang="en-US" dirty="0" smtClean="0"/>
              <a:t>Freedom (wide variety of choices are available)</a:t>
            </a:r>
          </a:p>
          <a:p>
            <a:pPr lvl="2"/>
            <a:r>
              <a:rPr lang="en-US" dirty="0" smtClean="0"/>
              <a:t>Empowerment (Privileges can be earned!)</a:t>
            </a:r>
          </a:p>
          <a:p>
            <a:pPr lvl="2"/>
            <a:r>
              <a:rPr lang="en-US" dirty="0" smtClean="0"/>
              <a:t>Belonging (Membership in a group is fostered!)</a:t>
            </a:r>
          </a:p>
          <a:p>
            <a:pPr lvl="2"/>
            <a:r>
              <a:rPr lang="en-US" dirty="0" smtClean="0"/>
              <a:t>Physical (food, water, etc…..)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Pro-Active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Informational Feedback –vs.- Judgmental Feedback</a:t>
            </a:r>
          </a:p>
          <a:p>
            <a:pPr lvl="1"/>
            <a:r>
              <a:rPr lang="en-US" dirty="0" smtClean="0"/>
              <a:t>“You have completed 1; you have 8 left to do.”</a:t>
            </a:r>
          </a:p>
          <a:p>
            <a:pPr lvl="1"/>
            <a:r>
              <a:rPr lang="en-US" dirty="0" smtClean="0"/>
              <a:t>“We have been doing this all year; where have you been?”</a:t>
            </a:r>
          </a:p>
          <a:p>
            <a:r>
              <a:rPr lang="en-US" b="1" dirty="0" smtClean="0"/>
              <a:t>Teach Compliance – Don’t Demand Submission</a:t>
            </a:r>
          </a:p>
          <a:p>
            <a:r>
              <a:rPr lang="en-US" b="1" dirty="0" smtClean="0"/>
              <a:t>Individual Reinforcement</a:t>
            </a:r>
          </a:p>
          <a:p>
            <a:pPr lvl="1"/>
            <a:r>
              <a:rPr lang="en-US" dirty="0" smtClean="0"/>
              <a:t>Is available, with choices given within whole group designs.</a:t>
            </a:r>
          </a:p>
          <a:p>
            <a:r>
              <a:rPr lang="en-US" b="1" dirty="0" smtClean="0"/>
              <a:t>On-going Expectation &amp; Procedure Teaching</a:t>
            </a:r>
          </a:p>
          <a:p>
            <a:pPr lvl="1"/>
            <a:r>
              <a:rPr lang="en-US" dirty="0" smtClean="0"/>
              <a:t>Reinforcement when adherence occurs.  (After breaks, also!)</a:t>
            </a:r>
          </a:p>
          <a:p>
            <a:pPr lvl="1"/>
            <a:r>
              <a:rPr lang="en-US" dirty="0" smtClean="0"/>
              <a:t>Classroom procedures are taught systematically.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Pro-Active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Direct Instruction</a:t>
            </a:r>
          </a:p>
          <a:p>
            <a:pPr lvl="1"/>
            <a:r>
              <a:rPr lang="en-US" dirty="0" smtClean="0"/>
              <a:t>Emphasizes high student engagement with multiple opportunities to respond to partners, groups and teachers.  Hands on learning activities predominate, rather than the ineffective lecture-worksheet style of instruction.</a:t>
            </a:r>
          </a:p>
          <a:p>
            <a:r>
              <a:rPr lang="en-US" b="1" dirty="0" smtClean="0"/>
              <a:t>Differentiated Instruction &amp; Accommodations</a:t>
            </a:r>
          </a:p>
          <a:p>
            <a:pPr lvl="1"/>
            <a:r>
              <a:rPr lang="en-US" dirty="0" smtClean="0"/>
              <a:t>Assure content is at Instructional Level, NOT independent level or frustration level.</a:t>
            </a:r>
          </a:p>
          <a:p>
            <a:r>
              <a:rPr lang="en-US" b="1" dirty="0" smtClean="0"/>
              <a:t>Self Governance Meetings</a:t>
            </a:r>
          </a:p>
          <a:p>
            <a:pPr lvl="1"/>
            <a:r>
              <a:rPr lang="en-US" dirty="0" smtClean="0"/>
              <a:t>Weekly/Monthly classroom meetings</a:t>
            </a:r>
          </a:p>
          <a:p>
            <a:pPr lvl="3"/>
            <a:r>
              <a:rPr lang="en-US" dirty="0" smtClean="0"/>
              <a:t>Problems</a:t>
            </a:r>
          </a:p>
          <a:p>
            <a:pPr lvl="3"/>
            <a:r>
              <a:rPr lang="en-US" dirty="0" smtClean="0"/>
              <a:t>Solutions</a:t>
            </a:r>
          </a:p>
          <a:p>
            <a:pPr lvl="3"/>
            <a:r>
              <a:rPr lang="en-US" dirty="0" smtClean="0"/>
              <a:t>Vote</a:t>
            </a:r>
          </a:p>
          <a:p>
            <a:pPr lvl="3"/>
            <a:r>
              <a:rPr lang="en-US" dirty="0" smtClean="0"/>
              <a:t>Implement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Pro-Active Strategies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Remember this?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241" y="1481138"/>
            <a:ext cx="5719517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>
              <a:hlinkClick r:id="rId2"/>
            </a:endParaRPr>
          </a:p>
          <a:p>
            <a:pPr marL="109728" indent="0">
              <a:buNone/>
            </a:pPr>
            <a:r>
              <a:rPr lang="en-US" dirty="0"/>
              <a:t>Harry Wong </a:t>
            </a:r>
            <a:r>
              <a:rPr lang="en-US" dirty="0" smtClean="0"/>
              <a:t>Publications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Going Beyond</a:t>
            </a:r>
            <a:endParaRPr lang="en-US" dirty="0">
              <a:hlinkClick r:id="rId2"/>
            </a:endParaRPr>
          </a:p>
          <a:p>
            <a:pPr marL="109728" indent="0">
              <a:buNone/>
            </a:pPr>
            <a:r>
              <a:rPr lang="en-US" dirty="0" smtClean="0">
                <a:hlinkClick r:id="rId2"/>
              </a:rPr>
              <a:t>www.effectiveteaching.com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Teachers Net Gazette </a:t>
            </a:r>
            <a:endParaRPr lang="en-US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w</a:t>
            </a:r>
            <a:r>
              <a:rPr lang="en-US" dirty="0" smtClean="0">
                <a:hlinkClick r:id="rId3"/>
              </a:rPr>
              <a:t>ww.teachers.net/wong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Helpful Websites……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292291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Questions ??????</a:t>
            </a:r>
            <a:br>
              <a:rPr lang="en-US" sz="6000" dirty="0" smtClean="0"/>
            </a:b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ildren_sticking_tongues_out_FAN2016573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33600" y="2133600"/>
            <a:ext cx="4978400" cy="3449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“The Most Powerful Solutions to Eliminating Chronic Disruptive Behaviors”</a:t>
            </a:r>
          </a:p>
          <a:p>
            <a:pPr>
              <a:buNone/>
            </a:pPr>
            <a:endParaRPr lang="en-US" i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Kevin Dill, Ed. S., </a:t>
            </a:r>
            <a:r>
              <a:rPr lang="en-US" i="1" dirty="0" smtClean="0"/>
              <a:t>S.N.T Ed. Consulting</a:t>
            </a:r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showntell411@yahoo.com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4"/>
              </a:rPr>
              <a:t>www.showandtellconsulting.com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Types of Students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“Always”</a:t>
            </a:r>
            <a:endParaRPr lang="en-US" dirty="0"/>
          </a:p>
        </p:txBody>
      </p:sp>
      <p:pic>
        <p:nvPicPr>
          <p:cNvPr id="1031" name="Picture 7" descr="C:\Users\Dean-Chris\AppData\Local\Microsoft\Windows\Temporary Internet Files\Content.IE5\8HUK1XQ5\MP900255550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95400"/>
            <a:ext cx="32004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These are the kids who do the right thing---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ALWAYS!!!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“Sometimes”</a:t>
            </a:r>
            <a:endParaRPr lang="en-US" dirty="0"/>
          </a:p>
        </p:txBody>
      </p:sp>
      <p:pic>
        <p:nvPicPr>
          <p:cNvPr id="2050" name="Picture 2" descr="C:\Users\Dean-Chris\AppData\Local\Microsoft\Windows\Temporary Internet Files\Content.IE5\SR096EGH\MP900439504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0498" y="1481138"/>
            <a:ext cx="3263003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These are the kids who do the right thing---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SOMETIMES???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“Never” kids 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NEVER absent!!!!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1024</TotalTime>
  <Words>602</Words>
  <Application>Microsoft Office PowerPoint</Application>
  <PresentationFormat>On-screen Show (4:3)</PresentationFormat>
  <Paragraphs>150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“Disruptive Behavior Solutions”</vt:lpstr>
      <vt:lpstr>PowerPoint Presentation</vt:lpstr>
      <vt:lpstr>PowerPoint Presentation</vt:lpstr>
      <vt:lpstr>Three Types of Students </vt:lpstr>
      <vt:lpstr>“Always”</vt:lpstr>
      <vt:lpstr>These are the kids who do the right thing---  ALWAYS!!!</vt:lpstr>
      <vt:lpstr>“Sometimes”</vt:lpstr>
      <vt:lpstr>These are the kids who do the right thing---  SOMETIMES???</vt:lpstr>
      <vt:lpstr>“Never” kids are   NEVER absent!!!!</vt:lpstr>
      <vt:lpstr>PowerPoint Presentation</vt:lpstr>
      <vt:lpstr>Popular Treatments That Don’t Work</vt:lpstr>
      <vt:lpstr>Not So Popular Strategies That DO Work</vt:lpstr>
      <vt:lpstr>Punishment  does not  change behaviors!</vt:lpstr>
      <vt:lpstr>The Key to Behavior Mgt. is  NOT only being consistent…..</vt:lpstr>
      <vt:lpstr>Kids Don’t Crave Discipline…</vt:lpstr>
      <vt:lpstr>A Prevention System The Most Powerful Solution!</vt:lpstr>
      <vt:lpstr>Positive Behavioral  Interventions Support</vt:lpstr>
      <vt:lpstr>School Wide Positive Approach</vt:lpstr>
      <vt:lpstr>School Wide Positive Approach</vt:lpstr>
      <vt:lpstr>Expectations Everywhere</vt:lpstr>
      <vt:lpstr>Positive Behavioral  Interventions Support (PBIS)</vt:lpstr>
      <vt:lpstr>PB IS – Tier One Basics</vt:lpstr>
      <vt:lpstr>Pro-Active Strategies</vt:lpstr>
      <vt:lpstr>Pro-Active Strategies</vt:lpstr>
      <vt:lpstr>Pro-Active Strategies</vt:lpstr>
      <vt:lpstr>Remember this?</vt:lpstr>
      <vt:lpstr>Helpful Websites……</vt:lpstr>
      <vt:lpstr>Questions ??????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Dean-Chris</dc:creator>
  <cp:lastModifiedBy>SPS</cp:lastModifiedBy>
  <cp:revision>79</cp:revision>
  <dcterms:created xsi:type="dcterms:W3CDTF">2012-07-18T00:45:06Z</dcterms:created>
  <dcterms:modified xsi:type="dcterms:W3CDTF">2012-08-10T19:57:55Z</dcterms:modified>
</cp:coreProperties>
</file>